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alew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30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300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aleway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italic.fntdata"/><Relationship Id="rId14" Type="http://schemas.openxmlformats.org/officeDocument/2006/relationships/slide" Target="slides/slide9.xml"/><Relationship Id="rId36" Type="http://schemas.openxmlformats.org/officeDocument/2006/relationships/font" Target="fonts/Ralew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Ralew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47d8655c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47d8655c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47d8655c7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47d8655c7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47d8655c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47d8655c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47d8655c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47d8655c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47d8655c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47d8655c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47d8655c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47d8655c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Alessandro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47d8655c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47d8655c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Alessandro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7d8655c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7d8655c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Mada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47d8655c7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47d8655c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Mada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47d8655c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47d8655c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Mada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47d8655c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47d8655c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7d8655c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7d8655c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Mada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7d8655c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7d8655c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Mada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47d8655c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47d8655c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Iryna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516ff11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516ff11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47d8655c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47d8655c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Iryna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47d8655c7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47d8655c7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Iryna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7d8655c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7d8655c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Iryna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547d8655c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547d8655c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Iryna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47d8655c7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47d8655c7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47d8655c7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47d8655c7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47d8655c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47d8655c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47d8655c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47d8655c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47d8655c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47d8655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47d8655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47d8655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47d8655c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47d8655c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47d8655c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47d8655c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7d8655c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7d8655c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owardsdatascience.com/statistical-overview-of-barcelonas-airbnb-market-83dc7d6be648" TargetMode="External"/><Relationship Id="rId4" Type="http://schemas.openxmlformats.org/officeDocument/2006/relationships/hyperlink" Target="https://www.airbnb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B4B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90275" y="93920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AirBnB:  System Analysis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Iryna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Madalina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Alessandro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Hugo</a:t>
            </a:r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5932525" y="430525"/>
            <a:ext cx="31029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Maastricht University SBE 2019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0075" y="-22525"/>
            <a:ext cx="9254076" cy="518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4">
            <a:alphaModFix/>
          </a:blip>
          <a:srcRect b="3694" l="0" r="4223" t="12327"/>
          <a:stretch/>
        </p:blipFill>
        <p:spPr>
          <a:xfrm>
            <a:off x="0" y="262157"/>
            <a:ext cx="9144000" cy="4509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16225"/>
            <a:ext cx="9144010" cy="382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00" y="928418"/>
            <a:ext cx="8485199" cy="4100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3750"/>
            <a:ext cx="8824183" cy="362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4294967295" type="title"/>
          </p:nvPr>
        </p:nvSpPr>
        <p:spPr>
          <a:xfrm>
            <a:off x="323800" y="3584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Extra activities also available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7"/>
          <p:cNvSpPr txBox="1"/>
          <p:nvPr>
            <p:ph idx="4294967295" type="title"/>
          </p:nvPr>
        </p:nvSpPr>
        <p:spPr>
          <a:xfrm>
            <a:off x="466675" y="3584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Use Case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325" y="1045725"/>
            <a:ext cx="4717452" cy="384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>
            <p:ph idx="4294967295" type="title"/>
          </p:nvPr>
        </p:nvSpPr>
        <p:spPr>
          <a:xfrm>
            <a:off x="466675" y="3584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Context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8975" y="993800"/>
            <a:ext cx="4446079" cy="38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/>
          <p:nvPr>
            <p:ph idx="4294967295" type="title"/>
          </p:nvPr>
        </p:nvSpPr>
        <p:spPr>
          <a:xfrm>
            <a:off x="466675" y="4140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DFD - L0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700" y="343700"/>
            <a:ext cx="5600348" cy="457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375" y="283225"/>
            <a:ext cx="5811673" cy="47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0"/>
          <p:cNvSpPr/>
          <p:nvPr/>
        </p:nvSpPr>
        <p:spPr>
          <a:xfrm>
            <a:off x="1622975" y="823775"/>
            <a:ext cx="793500" cy="773400"/>
          </a:xfrm>
          <a:prstGeom prst="ellipse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300" y="649300"/>
            <a:ext cx="6663556" cy="38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4B4B"/>
                </a:solidFill>
              </a:rPr>
              <a:t>5+</a:t>
            </a:r>
            <a:r>
              <a:rPr lang="it" sz="7200">
                <a:solidFill>
                  <a:srgbClr val="FF4B4B"/>
                </a:solidFill>
              </a:rPr>
              <a:t>Million</a:t>
            </a:r>
            <a:endParaRPr sz="7200">
              <a:solidFill>
                <a:srgbClr val="FF4B4B"/>
              </a:solidFill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853950" y="2538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it" sz="3000">
                <a:solidFill>
                  <a:srgbClr val="000000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PLACES TO STAY </a:t>
            </a:r>
            <a:endParaRPr b="1" sz="3000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375" y="283225"/>
            <a:ext cx="5811673" cy="474977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2"/>
          <p:cNvSpPr/>
          <p:nvPr/>
        </p:nvSpPr>
        <p:spPr>
          <a:xfrm>
            <a:off x="5952775" y="3254900"/>
            <a:ext cx="793500" cy="773400"/>
          </a:xfrm>
          <a:prstGeom prst="ellipse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075" y="543450"/>
            <a:ext cx="6972086" cy="384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4"/>
          <p:cNvSpPr txBox="1"/>
          <p:nvPr>
            <p:ph idx="4294967295" type="title"/>
          </p:nvPr>
        </p:nvSpPr>
        <p:spPr>
          <a:xfrm>
            <a:off x="390475" y="358400"/>
            <a:ext cx="13104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E-R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4850" y="287162"/>
            <a:ext cx="4313700" cy="456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B4B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/>
          <p:nvPr/>
        </p:nvSpPr>
        <p:spPr>
          <a:xfrm>
            <a:off x="-50400" y="-152400"/>
            <a:ext cx="9346800" cy="216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                                                                                                                          </a:t>
            </a:r>
            <a:r>
              <a:rPr b="1" lang="it" sz="9600">
                <a:solidFill>
                  <a:srgbClr val="FF4B4B"/>
                </a:solidFill>
                <a:latin typeface="Raleway"/>
                <a:ea typeface="Raleway"/>
                <a:cs typeface="Raleway"/>
                <a:sym typeface="Raleway"/>
              </a:rPr>
              <a:t>-?</a:t>
            </a:r>
            <a:endParaRPr b="1" sz="9600">
              <a:solidFill>
                <a:srgbClr val="FF4B4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ine similară"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247775"/>
            <a:ext cx="6362699" cy="477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6"/>
          <p:cNvSpPr txBox="1"/>
          <p:nvPr>
            <p:ph idx="4294967295" type="title"/>
          </p:nvPr>
        </p:nvSpPr>
        <p:spPr>
          <a:xfrm>
            <a:off x="1411200" y="31654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solidFill>
                  <a:srgbClr val="FFFFFF"/>
                </a:solidFill>
              </a:rPr>
              <a:t>PROBLEMATIC AREA</a:t>
            </a:r>
            <a:endParaRPr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2" type="body"/>
          </p:nvPr>
        </p:nvSpPr>
        <p:spPr>
          <a:xfrm>
            <a:off x="4720175" y="-28500"/>
            <a:ext cx="4576200" cy="5200500"/>
          </a:xfrm>
          <a:prstGeom prst="rect">
            <a:avLst/>
          </a:prstGeom>
          <a:solidFill>
            <a:srgbClr val="FF4B4B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t" sz="6000">
                <a:latin typeface="Raleway"/>
                <a:ea typeface="Raleway"/>
                <a:cs typeface="Raleway"/>
                <a:sym typeface="Raleway"/>
              </a:rPr>
              <a:t>Proposed     solution</a:t>
            </a:r>
            <a:endParaRPr b="1" sz="6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 b="0" l="6444" r="44506" t="0"/>
          <a:stretch/>
        </p:blipFill>
        <p:spPr>
          <a:xfrm>
            <a:off x="0" y="0"/>
            <a:ext cx="4720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5450"/>
            <a:ext cx="7279279" cy="441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B4B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/>
        </p:nvSpPr>
        <p:spPr>
          <a:xfrm>
            <a:off x="-50400" y="0"/>
            <a:ext cx="9194400" cy="17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                                                                                                                          </a:t>
            </a:r>
            <a:endParaRPr b="1" sz="9600">
              <a:solidFill>
                <a:srgbClr val="FF4B4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Imagine similară" id="247" name="Google Shape;2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5" y="-799700"/>
            <a:ext cx="4747250" cy="356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 txBox="1"/>
          <p:nvPr>
            <p:ph idx="4294967295" type="title"/>
          </p:nvPr>
        </p:nvSpPr>
        <p:spPr>
          <a:xfrm>
            <a:off x="1843175" y="28641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>
                <a:solidFill>
                  <a:srgbClr val="FFFFFF"/>
                </a:solidFill>
              </a:rPr>
              <a:t>CONCLUSION</a:t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4B4B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0"/>
          <p:cNvSpPr txBox="1"/>
          <p:nvPr/>
        </p:nvSpPr>
        <p:spPr>
          <a:xfrm>
            <a:off x="1998575" y="1942650"/>
            <a:ext cx="5777700" cy="25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6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 b="1" sz="6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idx="4294967295" type="title"/>
          </p:nvPr>
        </p:nvSpPr>
        <p:spPr>
          <a:xfrm>
            <a:off x="632175" y="4956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References	</a:t>
            </a:r>
            <a:endParaRPr/>
          </a:p>
        </p:txBody>
      </p:sp>
      <p:sp>
        <p:nvSpPr>
          <p:cNvPr id="259" name="Google Shape;259;p41"/>
          <p:cNvSpPr txBox="1"/>
          <p:nvPr>
            <p:ph idx="4294967295" type="body"/>
          </p:nvPr>
        </p:nvSpPr>
        <p:spPr>
          <a:xfrm>
            <a:off x="642037" y="151542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3"/>
              </a:rPr>
              <a:t>https://towardsdatascience.com/statistical-overview-of-barcelonas-airbnb-market-83dc7d6be648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it" u="sng">
                <a:solidFill>
                  <a:schemeClr val="hlink"/>
                </a:solidFill>
                <a:hlinkClick r:id="rId4"/>
              </a:rPr>
              <a:t>https://www.airbnb.com/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https://www.traveltripper.com/blog/how-airbnbs-latest-announcements-may-transform-the-online-booking-space/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83675" y="21970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9600">
                <a:solidFill>
                  <a:srgbClr val="FF4B4B"/>
                </a:solidFill>
              </a:rPr>
              <a:t>191</a:t>
            </a:r>
            <a:r>
              <a:rPr lang="it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000000"/>
                </a:solidFill>
              </a:rPr>
              <a:t>COUNTRIES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47301" t="0"/>
          <a:stretch/>
        </p:blipFill>
        <p:spPr>
          <a:xfrm>
            <a:off x="4566950" y="-82312"/>
            <a:ext cx="4577050" cy="587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-189807"/>
            <a:ext cx="9601200" cy="5389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idx="4294967295" type="title"/>
          </p:nvPr>
        </p:nvSpPr>
        <p:spPr>
          <a:xfrm>
            <a:off x="528250" y="467950"/>
            <a:ext cx="1612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4B4B"/>
                </a:solidFill>
              </a:rPr>
              <a:t>Agenda</a:t>
            </a:r>
            <a:endParaRPr>
              <a:solidFill>
                <a:srgbClr val="FF4B4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4B4B"/>
              </a:solidFill>
            </a:endParaRPr>
          </a:p>
        </p:txBody>
      </p: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604912" y="1328401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W</a:t>
            </a:r>
            <a:r>
              <a:rPr lang="it"/>
              <a:t>hat is AirBnB?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How do you book on AirBnB?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System Design Analysis of the booking process</a:t>
            </a:r>
            <a:endParaRPr/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it" sz="1600"/>
              <a:t>E-R diagram</a:t>
            </a:r>
            <a:endParaRPr sz="1600"/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it" sz="1600"/>
              <a:t>DFD diagram</a:t>
            </a:r>
            <a:endParaRPr sz="1600"/>
          </a:p>
          <a:p>
            <a:pPr indent="-330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it" sz="1600"/>
              <a:t>Use case</a:t>
            </a:r>
            <a:endParaRPr sz="1600"/>
          </a:p>
          <a:p>
            <a:pPr indent="-330200" lvl="0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it" sz="1600"/>
              <a:t>Context diagram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</a:t>
            </a:r>
            <a:r>
              <a:rPr lang="it"/>
              <a:t>roblematic areas in the system design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Proposed solution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/>
        </p:nvSpPr>
        <p:spPr>
          <a:xfrm>
            <a:off x="2067875" y="3498650"/>
            <a:ext cx="61887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>
                <a:latin typeface="Lato"/>
                <a:ea typeface="Lato"/>
                <a:cs typeface="Lato"/>
                <a:sym typeface="Lato"/>
              </a:rPr>
              <a:t>WHAT IS AirBnB?</a:t>
            </a:r>
            <a:endParaRPr sz="4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475" y="-454350"/>
            <a:ext cx="9242725" cy="3562275"/>
          </a:xfrm>
          <a:prstGeom prst="rect">
            <a:avLst/>
          </a:prstGeom>
          <a:noFill/>
          <a:ln cap="flat" cmpd="sng" w="9525">
            <a:solidFill>
              <a:srgbClr val="FF4B4B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4356550" y="0"/>
            <a:ext cx="4787700" cy="5143500"/>
          </a:xfrm>
          <a:prstGeom prst="rect">
            <a:avLst/>
          </a:prstGeom>
          <a:solidFill>
            <a:srgbClr val="FF4B4B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t">
                <a:solidFill>
                  <a:srgbClr val="FFFFFF"/>
                </a:solidFill>
              </a:rPr>
              <a:t>Founded in 2007 in San Francisco, USA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t">
                <a:solidFill>
                  <a:srgbClr val="FFFFFF"/>
                </a:solidFill>
              </a:rPr>
              <a:t>Business model based on host-guest interaction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t">
                <a:solidFill>
                  <a:srgbClr val="FFFFFF"/>
                </a:solidFill>
              </a:rPr>
              <a:t>1 host 1 house policy in historic city centers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t">
                <a:solidFill>
                  <a:srgbClr val="FFFFFF"/>
                </a:solidFill>
              </a:rPr>
              <a:t>4.3 nights average stay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19859" r="19757" t="0"/>
          <a:stretch/>
        </p:blipFill>
        <p:spPr>
          <a:xfrm>
            <a:off x="-294225" y="-38100"/>
            <a:ext cx="46983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2550"/>
            <a:ext cx="2577050" cy="52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3272375" y="-86050"/>
            <a:ext cx="6039000" cy="524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/>
        </p:nvSpPr>
        <p:spPr>
          <a:xfrm>
            <a:off x="3093600" y="1851950"/>
            <a:ext cx="33528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4B4B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Air Bed and Breakfast</a:t>
            </a:r>
            <a:endParaRPr sz="3600">
              <a:solidFill>
                <a:srgbClr val="FF4B4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3139025" y="1756700"/>
            <a:ext cx="1733400" cy="876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3977225" y="1042325"/>
            <a:ext cx="714300" cy="419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4824950" y="947075"/>
            <a:ext cx="19335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50">
                <a:solidFill>
                  <a:srgbClr val="FF4B4B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Air mattresses</a:t>
            </a:r>
            <a:endParaRPr>
              <a:solidFill>
                <a:srgbClr val="FF4B4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2958125" y="2385350"/>
            <a:ext cx="2657400" cy="8763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 rot="10800000">
            <a:off x="5101100" y="3356900"/>
            <a:ext cx="714300" cy="419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3196175" y="3375950"/>
            <a:ext cx="17334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350">
                <a:solidFill>
                  <a:srgbClr val="FF4B4B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Breakfast and city tours</a:t>
            </a:r>
            <a:endParaRPr>
              <a:solidFill>
                <a:srgbClr val="FF4B4B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5996600" y="2385350"/>
            <a:ext cx="1057200" cy="5484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FF4B4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799" y="1602824"/>
            <a:ext cx="2112200" cy="23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4075" y="184500"/>
            <a:ext cx="1166625" cy="983212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>
            <p:ph idx="4294967295" type="title"/>
          </p:nvPr>
        </p:nvSpPr>
        <p:spPr>
          <a:xfrm>
            <a:off x="714325" y="3584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How do you book on AirBnB?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/>
        </p:nvSpPr>
        <p:spPr>
          <a:xfrm>
            <a:off x="285750" y="1382250"/>
            <a:ext cx="3977100" cy="3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AirBnB acts as intermediary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Properties with &gt;10 reviews are the most booked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Host has to accept the guest request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Payment is secured through AirBnB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-"/>
            </a:pPr>
            <a:r>
              <a:rPr lang="it" sz="1600">
                <a:latin typeface="Lato"/>
                <a:ea typeface="Lato"/>
                <a:cs typeface="Lato"/>
                <a:sym typeface="Lato"/>
              </a:rPr>
              <a:t>Issues with the app can arise after the booking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 b="0" l="6962" r="4900" t="17525"/>
          <a:stretch/>
        </p:blipFill>
        <p:spPr>
          <a:xfrm>
            <a:off x="4392875" y="1382250"/>
            <a:ext cx="4580375" cy="28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